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Averag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Averag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8f211ad2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f211ad2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f211ad2e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f211ad2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8f211ad2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8f211ad2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f211ad2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f211ad2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8f211ad2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f211ad2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8f211ad2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8f211ad2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8f211ad2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f211ad2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8f211ad2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8f211ad2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8f211ad2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8f211ad2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f211ad2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f211ad2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8f211ad2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f211ad2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8f211ad2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8f211ad2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8f211ad2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8f211ad2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CSCI3104 Grand Project:</a:t>
            </a:r>
            <a:endParaRPr sz="3000"/>
          </a:p>
          <a:p>
            <a:pPr indent="0" lvl="0" marL="0" rtl="0" algn="l">
              <a:spcBef>
                <a:spcPts val="0"/>
              </a:spcBef>
              <a:spcAft>
                <a:spcPts val="0"/>
              </a:spcAft>
              <a:buNone/>
            </a:pPr>
            <a:r>
              <a:rPr lang="en-GB" sz="2400"/>
              <a:t>De-Novo Genome Assembler</a:t>
            </a:r>
            <a:endParaRPr sz="2400"/>
          </a:p>
        </p:txBody>
      </p:sp>
      <p:sp>
        <p:nvSpPr>
          <p:cNvPr id="229" name="Google Shape;229;p17"/>
          <p:cNvSpPr txBox="1"/>
          <p:nvPr>
            <p:ph idx="1" type="subTitle"/>
          </p:nvPr>
        </p:nvSpPr>
        <p:spPr>
          <a:xfrm>
            <a:off x="5083950" y="3924925"/>
            <a:ext cx="30636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Christian Simons, Connor Anthony, Johnson Cheung, Melissa Pollich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1346575" y="352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pic>
        <p:nvPicPr>
          <p:cNvPr id="331" name="Google Shape;331;p26"/>
          <p:cNvPicPr preferRelativeResize="0"/>
          <p:nvPr/>
        </p:nvPicPr>
        <p:blipFill rotWithShape="1">
          <a:blip r:embed="rId3">
            <a:alphaModFix/>
          </a:blip>
          <a:srcRect b="0" l="248" r="238" t="0"/>
          <a:stretch/>
        </p:blipFill>
        <p:spPr>
          <a:xfrm>
            <a:off x="5434300" y="1138475"/>
            <a:ext cx="3016599" cy="2943851"/>
          </a:xfrm>
          <a:prstGeom prst="rect">
            <a:avLst/>
          </a:prstGeom>
          <a:noFill/>
          <a:ln>
            <a:noFill/>
          </a:ln>
        </p:spPr>
      </p:pic>
      <p:sp>
        <p:nvSpPr>
          <p:cNvPr id="332" name="Google Shape;332;p26"/>
          <p:cNvSpPr txBox="1"/>
          <p:nvPr>
            <p:ph idx="1" type="body"/>
          </p:nvPr>
        </p:nvSpPr>
        <p:spPr>
          <a:xfrm>
            <a:off x="1917825" y="1266963"/>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Implements the greedy choice.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Prioritizes overlap size</a:t>
            </a:r>
            <a:endParaRPr>
              <a:solidFill>
                <a:srgbClr val="FFFFFF"/>
              </a:solidFill>
            </a:endParaRPr>
          </a:p>
          <a:p>
            <a:pPr indent="-311150" lvl="0" marL="457200" marR="0" rtl="0" algn="l">
              <a:lnSpc>
                <a:spcPct val="115000"/>
              </a:lnSpc>
              <a:spcBef>
                <a:spcPts val="0"/>
              </a:spcBef>
              <a:spcAft>
                <a:spcPts val="0"/>
              </a:spcAft>
              <a:buClr>
                <a:srgbClr val="FFFFFF"/>
              </a:buClr>
              <a:buSzPts val="1300"/>
              <a:buFont typeface="Lato"/>
              <a:buChar char="●"/>
            </a:pPr>
            <a:r>
              <a:rPr lang="en-GB">
                <a:solidFill>
                  <a:srgbClr val="FFFFFF"/>
                </a:solidFill>
              </a:rPr>
              <a:t>Maintains uniqueness of reads in contigs</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7"/>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sp>
        <p:nvSpPr>
          <p:cNvPr id="338" name="Google Shape;338;p27"/>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a:t>
            </a:r>
            <a:endParaRPr/>
          </a:p>
        </p:txBody>
      </p:sp>
      <p:sp>
        <p:nvSpPr>
          <p:cNvPr id="339" name="Google Shape;339;p27"/>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latin typeface="Arial"/>
                <a:ea typeface="Arial"/>
                <a:cs typeface="Arial"/>
                <a:sym typeface="Arial"/>
              </a:rPr>
              <a:t>The assemblerController function controls all the calculations being performed, aside from creating contigs themselves.</a:t>
            </a:r>
            <a:endParaRPr>
              <a:latin typeface="Arial"/>
              <a:ea typeface="Arial"/>
              <a:cs typeface="Arial"/>
              <a:sym typeface="Arial"/>
            </a:endParaRPr>
          </a:p>
          <a:p>
            <a:pPr indent="0" lvl="0" marL="0" marR="0" rtl="0" algn="l">
              <a:lnSpc>
                <a:spcPct val="115000"/>
              </a:lnSpc>
              <a:spcBef>
                <a:spcPts val="1600"/>
              </a:spcBef>
              <a:spcAft>
                <a:spcPts val="0"/>
              </a:spcAft>
              <a:buNone/>
            </a:pPr>
            <a:r>
              <a:rPr lang="en-GB">
                <a:latin typeface="Arial"/>
                <a:ea typeface="Arial"/>
                <a:cs typeface="Arial"/>
                <a:sym typeface="Arial"/>
              </a:rPr>
              <a:t>The function operates in four stages:</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AutoNum type="arabicPeriod"/>
            </a:pPr>
            <a:r>
              <a:rPr lang="en-GB">
                <a:latin typeface="Arial"/>
                <a:ea typeface="Arial"/>
                <a:cs typeface="Arial"/>
                <a:sym typeface="Arial"/>
              </a:rPr>
              <a:t>Assemble Contigs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AutoNum type="arabicPeriod"/>
            </a:pPr>
            <a:r>
              <a:rPr lang="en-GB">
                <a:latin typeface="Arial"/>
                <a:ea typeface="Arial"/>
                <a:cs typeface="Arial"/>
                <a:sym typeface="Arial"/>
              </a:rPr>
              <a:t>Ensure Unique Read Pairs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AutoNum type="arabicPeriod"/>
            </a:pPr>
            <a:r>
              <a:rPr lang="en-GB">
                <a:latin typeface="Arial"/>
                <a:ea typeface="Arial"/>
                <a:cs typeface="Arial"/>
                <a:sym typeface="Arial"/>
              </a:rPr>
              <a:t>Prune Suboptimal Contigs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AutoNum type="arabicPeriod"/>
            </a:pPr>
            <a:r>
              <a:rPr lang="en-GB">
                <a:latin typeface="Arial"/>
                <a:ea typeface="Arial"/>
                <a:cs typeface="Arial"/>
                <a:sym typeface="Arial"/>
              </a:rPr>
              <a:t>Recombine</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sp>
        <p:nvSpPr>
          <p:cNvPr id="345" name="Google Shape;345;p28"/>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 Stage 1 - Assemble Contigs</a:t>
            </a:r>
            <a:endParaRPr/>
          </a:p>
        </p:txBody>
      </p:sp>
      <p:sp>
        <p:nvSpPr>
          <p:cNvPr id="346" name="Google Shape;346;p28"/>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Stage 1 utilizes a nested for loop in order to iterate over all possible contig pairs. This results in</a:t>
            </a:r>
            <a:r>
              <a:rPr i="1" lang="en-GB">
                <a:latin typeface="Arial"/>
                <a:ea typeface="Arial"/>
                <a:cs typeface="Arial"/>
                <a:sym typeface="Arial"/>
              </a:rPr>
              <a:t> n choose 2 </a:t>
            </a:r>
            <a:r>
              <a:rPr lang="en-GB">
                <a:latin typeface="Arial"/>
                <a:ea typeface="Arial"/>
                <a:cs typeface="Arial"/>
                <a:sym typeface="Arial"/>
              </a:rPr>
              <a:t>comparisons.</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A helper function that appends underscores to create equal length strings is called on both reads before calling contigAssembler().</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A leftward and rightward alignment is performed on the same (i,j) pair, and the alignment with the highest overlap value is stored.</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9"/>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sp>
        <p:nvSpPr>
          <p:cNvPr id="352" name="Google Shape;352;p29"/>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 Stage 2 - Ensure Unique Read Pairs</a:t>
            </a:r>
            <a:endParaRPr/>
          </a:p>
        </p:txBody>
      </p:sp>
      <p:sp>
        <p:nvSpPr>
          <p:cNvPr id="353" name="Google Shape;353;p29"/>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Stage 2 also utilizes a nested for loop to iterate over the list of assembled contigs.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If there are any contigs that share a read with another contig, then the contig with the highest overlap value is saved.</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The other contig with the lower overlap value is flagged for deletion.</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0"/>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sp>
        <p:nvSpPr>
          <p:cNvPr id="359" name="Google Shape;359;p30"/>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 Stage 3 - Prune Suboptimal Contigs</a:t>
            </a:r>
            <a:endParaRPr/>
          </a:p>
        </p:txBody>
      </p:sp>
      <p:sp>
        <p:nvSpPr>
          <p:cNvPr id="360" name="Google Shape;360;p30"/>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Stage 3 uses a for loop to iterate over the same list of contigs as the previous stage.</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If a contig does not contain the values ‘None’ or -1, then it is appended to a new list.</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311150" lvl="0" marL="457200" marR="0" rtl="0" algn="l">
              <a:lnSpc>
                <a:spcPct val="115000"/>
              </a:lnSpc>
              <a:spcBef>
                <a:spcPts val="1600"/>
              </a:spcBef>
              <a:spcAft>
                <a:spcPts val="0"/>
              </a:spcAft>
              <a:buSzPts val="1300"/>
              <a:buFont typeface="Arial"/>
              <a:buChar char="●"/>
            </a:pPr>
            <a:r>
              <a:rPr lang="en-GB">
                <a:latin typeface="Arial"/>
                <a:ea typeface="Arial"/>
                <a:cs typeface="Arial"/>
                <a:sym typeface="Arial"/>
              </a:rPr>
              <a:t>If a contig does contain said values, it is not appended to the list.</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assemblerController()</a:t>
            </a:r>
            <a:endParaRPr/>
          </a:p>
        </p:txBody>
      </p:sp>
      <p:sp>
        <p:nvSpPr>
          <p:cNvPr id="366" name="Google Shape;366;p31"/>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 Stage 4 - Recombine</a:t>
            </a:r>
            <a:endParaRPr/>
          </a:p>
        </p:txBody>
      </p:sp>
      <p:sp>
        <p:nvSpPr>
          <p:cNvPr id="367" name="Google Shape;367;p31"/>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Stage 4 iterates over the list created from stage 3, which contains only the largest overlap contigs with unique (i,j) reads.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The list of reads originally passed as a parameter is also iterated over. If any of the contigs currently saved contain a read that exists in the argument list, then that read is excluded from the final list to be either returned or passed back in recursively.</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This also creates the base case for recursion. If the new list of recombined reads and contigs is the same list as the list passed in, then no processing can be done and the algorithm is finished.</a:t>
            </a:r>
            <a:endParaRPr>
              <a:latin typeface="Arial"/>
              <a:ea typeface="Arial"/>
              <a:cs typeface="Arial"/>
              <a:sym typeface="Arial"/>
            </a:endParaRPr>
          </a:p>
          <a:p>
            <a:pPr indent="0" lvl="0" marL="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2"/>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Run-Time and Time Complexity</a:t>
            </a:r>
            <a:endParaRPr/>
          </a:p>
        </p:txBody>
      </p:sp>
      <p:sp>
        <p:nvSpPr>
          <p:cNvPr id="373" name="Google Shape;373;p32"/>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The typical running time for a file containing 10000 reads where read length is 500 bases long is approximately 48 hours.</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There are two major sources of computation:</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contigAssembler()</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assemblerController()</a:t>
            </a:r>
            <a:endParaRPr>
              <a:latin typeface="Arial"/>
              <a:ea typeface="Arial"/>
              <a:cs typeface="Arial"/>
              <a:sym typeface="Arial"/>
            </a:endParaRPr>
          </a:p>
          <a:p>
            <a:pPr indent="-311150" lvl="0" marL="457200" marR="0" rtl="0" algn="l">
              <a:lnSpc>
                <a:spcPct val="115000"/>
              </a:lnSpc>
              <a:spcBef>
                <a:spcPts val="0"/>
              </a:spcBef>
              <a:spcAft>
                <a:spcPts val="0"/>
              </a:spcAft>
              <a:buSzPts val="1300"/>
              <a:buFont typeface="Arial"/>
              <a:buChar char="●"/>
            </a:pPr>
            <a:r>
              <a:rPr lang="en-GB">
                <a:latin typeface="Arial"/>
                <a:ea typeface="Arial"/>
                <a:cs typeface="Arial"/>
                <a:sym typeface="Arial"/>
              </a:rPr>
              <a:t>contigAssembler() has a time-complexity of O(n^2). The only optimizations implemented involved refactoring four for loops in series into a single for loop.</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The offset variable used to tracking where the prepended dashes end was re-implemented as an accumulator variable.</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Recursion was removed and replaced with a while loop, effectively implementing tail call optimization.</a:t>
            </a:r>
            <a:endParaRPr>
              <a:latin typeface="Arial"/>
              <a:ea typeface="Arial"/>
              <a:cs typeface="Arial"/>
              <a:sym typeface="Arial"/>
            </a:endParaRPr>
          </a:p>
          <a:p>
            <a:pPr indent="0" lvl="0" marL="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1297500" y="361050"/>
            <a:ext cx="658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Run-Time and Time Complexity</a:t>
            </a:r>
            <a:endParaRPr/>
          </a:p>
        </p:txBody>
      </p:sp>
      <p:sp>
        <p:nvSpPr>
          <p:cNvPr id="379" name="Google Shape;379;p33"/>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Arial"/>
              <a:buChar char="●"/>
            </a:pPr>
            <a:r>
              <a:rPr lang="en-GB">
                <a:latin typeface="Arial"/>
                <a:ea typeface="Arial"/>
                <a:cs typeface="Arial"/>
                <a:sym typeface="Arial"/>
              </a:rPr>
              <a:t>The other source of intensive computation is the assemblerController()</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Tail call optimization has not been implemented yet, though it is easily transformable. No additional accumulators are needed.</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Time complexity of assemblerController is more difficult to determine due to the recursive calls not having a common factor (in practice, the number of reads decreases by approximately one fifth in each call).</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This would result in a recurrence relation of T((n^2)/5).</a:t>
            </a:r>
            <a:endParaRPr>
              <a:latin typeface="Arial"/>
              <a:ea typeface="Arial"/>
              <a:cs typeface="Arial"/>
              <a:sym typeface="Arial"/>
            </a:endParaRPr>
          </a:p>
          <a:p>
            <a:pPr indent="-298450" lvl="1" marL="914400" marR="0" rtl="0" algn="l">
              <a:lnSpc>
                <a:spcPct val="115000"/>
              </a:lnSpc>
              <a:spcBef>
                <a:spcPts val="0"/>
              </a:spcBef>
              <a:spcAft>
                <a:spcPts val="0"/>
              </a:spcAft>
              <a:buSzPts val="1100"/>
              <a:buFont typeface="Arial"/>
              <a:buChar char="○"/>
            </a:pPr>
            <a:r>
              <a:rPr lang="en-GB">
                <a:latin typeface="Arial"/>
                <a:ea typeface="Arial"/>
                <a:cs typeface="Arial"/>
                <a:sym typeface="Arial"/>
              </a:rPr>
              <a:t>If we optimize the function to have tail recursion, the time complexity would be approximately O(n^3)</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Thus, since the assemblerController function calls the contigAssembler function in each iteration, the overall time complexity is approximately O(n^5).</a:t>
            </a:r>
            <a:endParaRPr>
              <a:latin typeface="Arial"/>
              <a:ea typeface="Arial"/>
              <a:cs typeface="Arial"/>
              <a:sym typeface="Arial"/>
            </a:endParaRPr>
          </a:p>
          <a:p>
            <a:pPr indent="0" lvl="0" marL="0" marR="0" rtl="0" algn="l">
              <a:lnSpc>
                <a:spcPct val="115000"/>
              </a:lnSpc>
              <a:spcBef>
                <a:spcPts val="1600"/>
              </a:spcBef>
              <a:spcAft>
                <a:spcPts val="0"/>
              </a:spcAft>
              <a:buNone/>
            </a:pPr>
            <a:r>
              <a:t/>
            </a:r>
            <a:endParaRPr>
              <a:latin typeface="Arial"/>
              <a:ea typeface="Arial"/>
              <a:cs typeface="Arial"/>
              <a:sym typeface="Arial"/>
            </a:endParaRPr>
          </a:p>
          <a:p>
            <a:pPr indent="0" lvl="0" marL="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457200" marR="0" rtl="0" algn="l">
              <a:lnSpc>
                <a:spcPct val="115000"/>
              </a:lnSpc>
              <a:spcBef>
                <a:spcPts val="1600"/>
              </a:spcBef>
              <a:spcAft>
                <a:spcPts val="0"/>
              </a:spcAft>
              <a:buNone/>
            </a:pPr>
            <a:r>
              <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1346575" y="352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Directions</a:t>
            </a:r>
            <a:endParaRPr/>
          </a:p>
        </p:txBody>
      </p:sp>
      <p:sp>
        <p:nvSpPr>
          <p:cNvPr id="385" name="Google Shape;385;p34"/>
          <p:cNvSpPr txBox="1"/>
          <p:nvPr>
            <p:ph idx="1" type="body"/>
          </p:nvPr>
        </p:nvSpPr>
        <p:spPr>
          <a:xfrm>
            <a:off x="1974950" y="1363800"/>
            <a:ext cx="64380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Convert the assemblerController function to be tail recursive.</a:t>
            </a:r>
            <a:endParaRPr>
              <a:solidFill>
                <a:srgbClr val="FFFFFF"/>
              </a:solidFill>
            </a:endParaRPr>
          </a:p>
          <a:p>
            <a:pPr indent="-311150" lvl="0" marL="457200" rtl="0" algn="l">
              <a:spcBef>
                <a:spcPts val="0"/>
              </a:spcBef>
              <a:spcAft>
                <a:spcPts val="0"/>
              </a:spcAft>
              <a:buSzPts val="1300"/>
              <a:buChar char="●"/>
            </a:pPr>
            <a:r>
              <a:rPr lang="en-GB">
                <a:solidFill>
                  <a:srgbClr val="FFFFFF"/>
                </a:solidFill>
              </a:rPr>
              <a:t>Since each contig will most likely be overlapped with another contig, a subproblem exists such that solving it leads to another subproblem. Solving these subproblems eventually will lead to a solution.</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With this property known, and with more time, a dynamic programming approach could be used to optimize the algorithm even further.</a:t>
            </a:r>
            <a:endParaRPr>
              <a:solidFill>
                <a:srgbClr val="FFFFFF"/>
              </a:solidFill>
            </a:endParaRPr>
          </a:p>
          <a:p>
            <a:pPr indent="0" lvl="0" marL="1371600" rtl="0" algn="l">
              <a:spcBef>
                <a:spcPts val="1600"/>
              </a:spcBef>
              <a:spcAft>
                <a:spcPts val="0"/>
              </a:spcAft>
              <a:buNone/>
            </a:pPr>
            <a:r>
              <a:t/>
            </a:r>
            <a:endParaRPr>
              <a:solidFill>
                <a:srgbClr val="FFFFFF"/>
              </a:solidFill>
            </a:endParaRPr>
          </a:p>
          <a:p>
            <a:pPr indent="0" lvl="0" marL="0" marR="0" rtl="0" algn="l">
              <a:lnSpc>
                <a:spcPct val="115000"/>
              </a:lnSpc>
              <a:spcBef>
                <a:spcPts val="1600"/>
              </a:spcBef>
              <a:spcAft>
                <a:spcPts val="1600"/>
              </a:spcAft>
              <a:buNone/>
            </a:pPr>
            <a:r>
              <a:t/>
            </a:r>
            <a:endParaRPr>
              <a:solidFill>
                <a:srgbClr val="FFFFFF"/>
              </a:solidFill>
            </a:endParaRPr>
          </a:p>
        </p:txBody>
      </p:sp>
      <p:sp>
        <p:nvSpPr>
          <p:cNvPr id="386" name="Google Shape;386;p34"/>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Increasing Optimizations - Tail Recursion, Dynamic Programming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346575" y="352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Directions</a:t>
            </a:r>
            <a:endParaRPr/>
          </a:p>
        </p:txBody>
      </p:sp>
      <p:sp>
        <p:nvSpPr>
          <p:cNvPr id="392" name="Google Shape;392;p35"/>
          <p:cNvSpPr txBox="1"/>
          <p:nvPr>
            <p:ph idx="1" type="body"/>
          </p:nvPr>
        </p:nvSpPr>
        <p:spPr>
          <a:xfrm>
            <a:off x="1974950" y="1363800"/>
            <a:ext cx="64380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An unfinished optimization of the contigAssembler function could run in O(nlogn) time.</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Currently it is not finished, as opposed to using a nested for loop, the algorithm uses a single while loop, and two indices that point to specific locations in each string during alignment.</a:t>
            </a:r>
            <a:endParaRPr>
              <a:solidFill>
                <a:srgbClr val="FFFFFF"/>
              </a:solidFill>
            </a:endParaRPr>
          </a:p>
          <a:p>
            <a:pPr indent="-298450" lvl="2" marL="1371600" rtl="0" algn="l">
              <a:spcBef>
                <a:spcPts val="0"/>
              </a:spcBef>
              <a:spcAft>
                <a:spcPts val="0"/>
              </a:spcAft>
              <a:buClr>
                <a:srgbClr val="FFFFFF"/>
              </a:buClr>
              <a:buSzPts val="1100"/>
              <a:buChar char="■"/>
            </a:pPr>
            <a:r>
              <a:rPr lang="en-GB">
                <a:solidFill>
                  <a:srgbClr val="FFFFFF"/>
                </a:solidFill>
              </a:rPr>
              <a:t>Since one index can decrement during alignment, it cannot be done in linear time. However, if properly implemented, the worst case would be quadratic, on average would be linearithmic, and best case could be linear.</a:t>
            </a:r>
            <a:endParaRPr>
              <a:solidFill>
                <a:srgbClr val="FFFFFF"/>
              </a:solidFill>
            </a:endParaRPr>
          </a:p>
          <a:p>
            <a:pPr indent="0" lvl="0" marL="1371600" rtl="0" algn="l">
              <a:spcBef>
                <a:spcPts val="1600"/>
              </a:spcBef>
              <a:spcAft>
                <a:spcPts val="0"/>
              </a:spcAft>
              <a:buNone/>
            </a:pPr>
            <a:r>
              <a:t/>
            </a:r>
            <a:endParaRPr>
              <a:solidFill>
                <a:srgbClr val="FFFFFF"/>
              </a:solidFill>
            </a:endParaRPr>
          </a:p>
          <a:p>
            <a:pPr indent="0" lvl="0" marL="0" marR="0" rtl="0" algn="l">
              <a:lnSpc>
                <a:spcPct val="115000"/>
              </a:lnSpc>
              <a:spcBef>
                <a:spcPts val="1600"/>
              </a:spcBef>
              <a:spcAft>
                <a:spcPts val="1600"/>
              </a:spcAft>
              <a:buNone/>
            </a:pPr>
            <a:r>
              <a:t/>
            </a:r>
            <a:endParaRPr>
              <a:solidFill>
                <a:srgbClr val="FFFFFF"/>
              </a:solidFill>
            </a:endParaRPr>
          </a:p>
        </p:txBody>
      </p:sp>
      <p:sp>
        <p:nvSpPr>
          <p:cNvPr id="393" name="Google Shape;393;p35"/>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Increasing Optimizations - Potential Linearithmic Alignment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Presentation Overview</a:t>
            </a:r>
            <a:endParaRPr/>
          </a:p>
        </p:txBody>
      </p:sp>
      <p:sp>
        <p:nvSpPr>
          <p:cNvPr id="235" name="Google Shape;235;p18"/>
          <p:cNvSpPr txBox="1"/>
          <p:nvPr/>
        </p:nvSpPr>
        <p:spPr>
          <a:xfrm>
            <a:off x="1294301" y="1920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Summarized Solution</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General Strategy</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92540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Implementation Overview</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7501" y="342771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Algorithm Performance</a:t>
            </a:r>
            <a:endParaRPr sz="1800">
              <a:solidFill>
                <a:srgbClr val="CACACA"/>
              </a:solidFill>
              <a:latin typeface="Average"/>
              <a:ea typeface="Average"/>
              <a:cs typeface="Average"/>
              <a:sym typeface="Average"/>
            </a:endParaRPr>
          </a:p>
        </p:txBody>
      </p:sp>
      <p:sp>
        <p:nvSpPr>
          <p:cNvPr id="239" name="Google Shape;239;p18"/>
          <p:cNvSpPr txBox="1"/>
          <p:nvPr/>
        </p:nvSpPr>
        <p:spPr>
          <a:xfrm>
            <a:off x="1297498" y="39342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Future Directions</a:t>
            </a:r>
            <a:endParaRPr sz="1800">
              <a:solidFill>
                <a:srgbClr val="CACACA"/>
              </a:solidFill>
              <a:latin typeface="Average"/>
              <a:ea typeface="Average"/>
              <a:cs typeface="Average"/>
              <a:sym typeface="Average"/>
            </a:endParaRPr>
          </a:p>
        </p:txBody>
      </p:sp>
      <p:sp>
        <p:nvSpPr>
          <p:cNvPr id="240" name="Google Shape;240;p18"/>
          <p:cNvSpPr txBox="1"/>
          <p:nvPr/>
        </p:nvSpPr>
        <p:spPr>
          <a:xfrm>
            <a:off x="2137075" y="2143100"/>
            <a:ext cx="3018300" cy="32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Overview of Algorithm Operation</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1" name="Google Shape;241;p18"/>
          <p:cNvSpPr txBox="1"/>
          <p:nvPr/>
        </p:nvSpPr>
        <p:spPr>
          <a:xfrm>
            <a:off x="2182600" y="2651475"/>
            <a:ext cx="3018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Greedy Algorithm and Operational Metrics</a:t>
            </a:r>
            <a:endParaRPr>
              <a:solidFill>
                <a:srgbClr val="CACACA"/>
              </a:solidFill>
              <a:latin typeface="Montserrat"/>
              <a:ea typeface="Montserrat"/>
              <a:cs typeface="Montserrat"/>
              <a:sym typeface="Montserrat"/>
            </a:endParaRPr>
          </a:p>
        </p:txBody>
      </p:sp>
      <p:sp>
        <p:nvSpPr>
          <p:cNvPr id="242" name="Google Shape;242;p18"/>
          <p:cNvSpPr txBox="1"/>
          <p:nvPr/>
        </p:nvSpPr>
        <p:spPr>
          <a:xfrm>
            <a:off x="2182600" y="3159850"/>
            <a:ext cx="3018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Python 3, Modified String Alignment, Tail Call Optimization</a:t>
            </a:r>
            <a:endParaRPr>
              <a:solidFill>
                <a:srgbClr val="CACACA"/>
              </a:solidFill>
              <a:latin typeface="Montserrat"/>
              <a:ea typeface="Montserrat"/>
              <a:cs typeface="Montserrat"/>
              <a:sym typeface="Montserrat"/>
            </a:endParaRPr>
          </a:p>
        </p:txBody>
      </p:sp>
      <p:sp>
        <p:nvSpPr>
          <p:cNvPr id="243" name="Google Shape;243;p18"/>
          <p:cNvSpPr txBox="1"/>
          <p:nvPr/>
        </p:nvSpPr>
        <p:spPr>
          <a:xfrm>
            <a:off x="2185800" y="3650737"/>
            <a:ext cx="30183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Estimated Time Complexity, Actual Runtime</a:t>
            </a:r>
            <a:endParaRPr>
              <a:solidFill>
                <a:srgbClr val="CACACA"/>
              </a:solidFill>
              <a:latin typeface="Montserrat"/>
              <a:ea typeface="Montserrat"/>
              <a:cs typeface="Montserrat"/>
              <a:sym typeface="Montserrat"/>
            </a:endParaRPr>
          </a:p>
        </p:txBody>
      </p:sp>
      <p:sp>
        <p:nvSpPr>
          <p:cNvPr id="244" name="Google Shape;244;p18"/>
          <p:cNvSpPr txBox="1"/>
          <p:nvPr/>
        </p:nvSpPr>
        <p:spPr>
          <a:xfrm>
            <a:off x="2269925" y="4145850"/>
            <a:ext cx="33546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solidFill>
                  <a:srgbClr val="FFFFFF"/>
                </a:solidFill>
                <a:latin typeface="Montserrat"/>
                <a:ea typeface="Montserrat"/>
                <a:cs typeface="Montserrat"/>
                <a:sym typeface="Montserrat"/>
              </a:rPr>
              <a:t>Additional Tail Recursion, Possible Linearithmic Alignment Algorithm</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6"/>
          <p:cNvSpPr txBox="1"/>
          <p:nvPr>
            <p:ph type="title"/>
          </p:nvPr>
        </p:nvSpPr>
        <p:spPr>
          <a:xfrm>
            <a:off x="3374525" y="2029225"/>
            <a:ext cx="1924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Overview:</a:t>
            </a:r>
            <a:endParaRPr/>
          </a:p>
        </p:txBody>
      </p:sp>
      <p:sp>
        <p:nvSpPr>
          <p:cNvPr id="250" name="Google Shape;25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During implementation, it was apparent that the larger the overlap of a contig, the more reliable it is as a contig.</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An arbitrary metric for determining if a contig is valid or not is calculated at run-time, before any assembly.</a:t>
            </a:r>
            <a:endParaRPr>
              <a:latin typeface="Arial"/>
              <a:ea typeface="Arial"/>
              <a:cs typeface="Arial"/>
              <a:sym typeface="Arial"/>
            </a:endParaRPr>
          </a:p>
          <a:p>
            <a:pPr indent="-311150" lvl="0" marL="457200" rtl="0" algn="l">
              <a:spcBef>
                <a:spcPts val="0"/>
              </a:spcBef>
              <a:spcAft>
                <a:spcPts val="0"/>
              </a:spcAft>
              <a:buSzPts val="1300"/>
              <a:buChar char="●"/>
            </a:pPr>
            <a:r>
              <a:rPr lang="en-GB"/>
              <a:t>Thus, using a greedy approach, where all possible contigs were are assembled, and the largest overlap per (i, j) pair is saved, and the rest is discarded. If the overlap is less than metric determined at run-time, then the resulting contig is not saved.</a:t>
            </a:r>
            <a:endParaRPr/>
          </a:p>
          <a:p>
            <a:pPr indent="-311150" lvl="0" marL="457200" rtl="0" algn="l">
              <a:spcBef>
                <a:spcPts val="0"/>
              </a:spcBef>
              <a:spcAft>
                <a:spcPts val="0"/>
              </a:spcAft>
              <a:buSzPts val="1300"/>
              <a:buChar char="●"/>
            </a:pPr>
            <a:r>
              <a:rPr lang="en-GB"/>
              <a:t>The new contigs are merged with the reads/contigs previously passed in, any instance of read ‘i’ or read ‘j’ in a contig would exclude that read from being reintegrated into a new list.</a:t>
            </a:r>
            <a:endParaRPr/>
          </a:p>
          <a:p>
            <a:pPr indent="-311150" lvl="0" marL="457200" rtl="0" algn="l">
              <a:spcBef>
                <a:spcPts val="0"/>
              </a:spcBef>
              <a:spcAft>
                <a:spcPts val="0"/>
              </a:spcAft>
              <a:buSzPts val="1300"/>
              <a:buChar char="●"/>
            </a:pPr>
            <a:r>
              <a:rPr lang="en-GB"/>
              <a:t>This new list of contigs and reads is recursively passed in, and the above process repeats.</a:t>
            </a:r>
            <a:endParaRPr/>
          </a:p>
          <a:p>
            <a:pPr indent="-311150" lvl="0" marL="457200" rtl="0" algn="l">
              <a:spcBef>
                <a:spcPts val="0"/>
              </a:spcBef>
              <a:spcAft>
                <a:spcPts val="0"/>
              </a:spcAft>
              <a:buSzPts val="1300"/>
              <a:buChar char="●"/>
            </a:pPr>
            <a:r>
              <a:rPr lang="en-GB"/>
              <a:t>The process stops when one pass of processing results in no changes to the list.</a:t>
            </a:r>
            <a:endParaRPr/>
          </a:p>
        </p:txBody>
      </p:sp>
      <p:sp>
        <p:nvSpPr>
          <p:cNvPr id="251" name="Google Shape;251;p19"/>
          <p:cNvSpPr txBox="1"/>
          <p:nvPr>
            <p:ph idx="1" type="body"/>
          </p:nvPr>
        </p:nvSpPr>
        <p:spPr>
          <a:xfrm>
            <a:off x="1374050" y="84752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De-Novo Sequence Assembler - Greedy Algorithm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 Strategy</a:t>
            </a:r>
            <a:r>
              <a:rPr lang="en-GB"/>
              <a:t>:</a:t>
            </a:r>
            <a:endParaRPr/>
          </a:p>
        </p:txBody>
      </p:sp>
      <p:sp>
        <p:nvSpPr>
          <p:cNvPr id="257" name="Google Shape;25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There are two common types of implementation of a De-Novo Assembler:</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Greedy Algorithm</a:t>
            </a:r>
            <a:endParaRPr>
              <a:latin typeface="Arial"/>
              <a:ea typeface="Arial"/>
              <a:cs typeface="Arial"/>
              <a:sym typeface="Arial"/>
            </a:endParaRPr>
          </a:p>
          <a:p>
            <a:pPr indent="-298450" lvl="1" marL="914400" rtl="0" algn="l">
              <a:spcBef>
                <a:spcPts val="0"/>
              </a:spcBef>
              <a:spcAft>
                <a:spcPts val="0"/>
              </a:spcAft>
              <a:buSzPts val="1100"/>
              <a:buFont typeface="Arial"/>
              <a:buChar char="○"/>
            </a:pPr>
            <a:r>
              <a:rPr lang="en-GB">
                <a:latin typeface="Arial"/>
                <a:ea typeface="Arial"/>
                <a:cs typeface="Arial"/>
                <a:sym typeface="Arial"/>
              </a:rPr>
              <a:t>De Brujin Graph</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Greedy was chosen during prototyping, as using the algorithm based on sequence alignment was more conducive to a greedy implementation.</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Since the greedy approach prioritizes overlap size, it therefore also prioritizes the reliability of contig quality.</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457200" rtl="0" algn="l">
              <a:spcBef>
                <a:spcPts val="1600"/>
              </a:spcBef>
              <a:spcAft>
                <a:spcPts val="1600"/>
              </a:spcAft>
              <a:buNone/>
            </a:pPr>
            <a:r>
              <a:t/>
            </a:r>
            <a:endParaRPr/>
          </a:p>
        </p:txBody>
      </p:sp>
      <p:sp>
        <p:nvSpPr>
          <p:cNvPr id="258" name="Google Shape;258;p20"/>
          <p:cNvSpPr txBox="1"/>
          <p:nvPr>
            <p:ph idx="1" type="body"/>
          </p:nvPr>
        </p:nvSpPr>
        <p:spPr>
          <a:xfrm>
            <a:off x="1374050" y="84752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Greedy Algorithm Implementation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85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Primary Phases of Assembly</a:t>
            </a:r>
            <a:endParaRPr/>
          </a:p>
        </p:txBody>
      </p:sp>
      <p:sp>
        <p:nvSpPr>
          <p:cNvPr id="264" name="Google Shape;264;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5" name="Google Shape;265;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Load genome reads from a file into a list of strings. This step parses out extra formatting strings typically included in FASTA files.</a:t>
            </a:r>
            <a:endParaRPr>
              <a:solidFill>
                <a:srgbClr val="FFFFFF"/>
              </a:solidFill>
            </a:endParaRPr>
          </a:p>
        </p:txBody>
      </p:sp>
      <p:sp>
        <p:nvSpPr>
          <p:cNvPr id="266" name="Google Shape;266;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7" name="Google Shape;267;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assemblerController() gets called, which uses contigAssembler() to create the contigs. The assemblerController() function performs all calculations and decisions.</a:t>
            </a:r>
            <a:endParaRPr>
              <a:solidFill>
                <a:srgbClr val="FFFFFF"/>
              </a:solidFill>
            </a:endParaRPr>
          </a:p>
        </p:txBody>
      </p:sp>
      <p:sp>
        <p:nvSpPr>
          <p:cNvPr id="268" name="Google Shape;268;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9" name="Google Shape;269;p21"/>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Sort the final list of contigs in descending order. The list is then iterated over until the nucleotide in the middle of the entire genome is found. That contig and all previous contigs are concatenated and written to a file.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Program Overview</a:t>
            </a:r>
            <a:endParaRPr/>
          </a:p>
        </p:txBody>
      </p:sp>
      <p:sp>
        <p:nvSpPr>
          <p:cNvPr id="275" name="Google Shape;275;p22"/>
          <p:cNvSpPr/>
          <p:nvPr/>
        </p:nvSpPr>
        <p:spPr>
          <a:xfrm>
            <a:off x="3221825" y="1347000"/>
            <a:ext cx="801300" cy="57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4969900" y="1416775"/>
            <a:ext cx="8013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913450" y="2533725"/>
            <a:ext cx="16518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731200" y="3650675"/>
            <a:ext cx="12864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146800" y="2448525"/>
            <a:ext cx="8490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txBox="1"/>
          <p:nvPr>
            <p:ph idx="1" type="body"/>
          </p:nvPr>
        </p:nvSpPr>
        <p:spPr>
          <a:xfrm>
            <a:off x="3283625" y="1406875"/>
            <a:ext cx="6777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rgbClr val="FFFFFF"/>
                </a:solidFill>
              </a:rPr>
              <a:t>main( )</a:t>
            </a:r>
            <a:endParaRPr sz="1200">
              <a:solidFill>
                <a:srgbClr val="FFFFFF"/>
              </a:solidFill>
            </a:endParaRPr>
          </a:p>
        </p:txBody>
      </p:sp>
      <p:sp>
        <p:nvSpPr>
          <p:cNvPr id="281" name="Google Shape;281;p22"/>
          <p:cNvSpPr txBox="1"/>
          <p:nvPr>
            <p:ph idx="1" type="body"/>
          </p:nvPr>
        </p:nvSpPr>
        <p:spPr>
          <a:xfrm>
            <a:off x="5062300" y="1505038"/>
            <a:ext cx="708900" cy="46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fileIO( )</a:t>
            </a:r>
            <a:endParaRPr sz="1100">
              <a:solidFill>
                <a:srgbClr val="FFFFFF"/>
              </a:solidFill>
            </a:endParaRPr>
          </a:p>
        </p:txBody>
      </p:sp>
      <p:sp>
        <p:nvSpPr>
          <p:cNvPr id="282" name="Google Shape;282;p22"/>
          <p:cNvSpPr txBox="1"/>
          <p:nvPr>
            <p:ph idx="1" type="body"/>
          </p:nvPr>
        </p:nvSpPr>
        <p:spPr>
          <a:xfrm>
            <a:off x="1913450" y="2614050"/>
            <a:ext cx="16110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assemblerController( )</a:t>
            </a:r>
            <a:endParaRPr sz="1100">
              <a:solidFill>
                <a:srgbClr val="FFFFFF"/>
              </a:solidFill>
            </a:endParaRPr>
          </a:p>
        </p:txBody>
      </p:sp>
      <p:sp>
        <p:nvSpPr>
          <p:cNvPr id="283" name="Google Shape;283;p22"/>
          <p:cNvSpPr/>
          <p:nvPr/>
        </p:nvSpPr>
        <p:spPr>
          <a:xfrm>
            <a:off x="4061100" y="2533725"/>
            <a:ext cx="15456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txBox="1"/>
          <p:nvPr>
            <p:ph idx="1" type="body"/>
          </p:nvPr>
        </p:nvSpPr>
        <p:spPr>
          <a:xfrm>
            <a:off x="4191950" y="2614050"/>
            <a:ext cx="14802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contigAssembler( )</a:t>
            </a:r>
            <a:endParaRPr sz="1100">
              <a:solidFill>
                <a:srgbClr val="FFFFFF"/>
              </a:solidFill>
            </a:endParaRPr>
          </a:p>
        </p:txBody>
      </p:sp>
      <p:sp>
        <p:nvSpPr>
          <p:cNvPr id="285" name="Google Shape;285;p22"/>
          <p:cNvSpPr txBox="1"/>
          <p:nvPr>
            <p:ph idx="1" type="body"/>
          </p:nvPr>
        </p:nvSpPr>
        <p:spPr>
          <a:xfrm>
            <a:off x="2757000" y="3730925"/>
            <a:ext cx="12348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determineN50( )</a:t>
            </a:r>
            <a:endParaRPr sz="1100">
              <a:solidFill>
                <a:srgbClr val="FFFFFF"/>
              </a:solidFill>
            </a:endParaRPr>
          </a:p>
        </p:txBody>
      </p:sp>
      <p:sp>
        <p:nvSpPr>
          <p:cNvPr id="286" name="Google Shape;286;p22"/>
          <p:cNvSpPr txBox="1"/>
          <p:nvPr>
            <p:ph idx="1" type="body"/>
          </p:nvPr>
        </p:nvSpPr>
        <p:spPr>
          <a:xfrm>
            <a:off x="6102550" y="2448525"/>
            <a:ext cx="937500" cy="31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000">
                <a:solidFill>
                  <a:srgbClr val="FFFFFF"/>
                </a:solidFill>
              </a:rPr>
              <a:t>Helper Functions</a:t>
            </a:r>
            <a:endParaRPr sz="1000">
              <a:solidFill>
                <a:srgbClr val="FFFFFF"/>
              </a:solidFill>
            </a:endParaRPr>
          </a:p>
        </p:txBody>
      </p:sp>
      <p:sp>
        <p:nvSpPr>
          <p:cNvPr id="287" name="Google Shape;287;p22"/>
          <p:cNvSpPr/>
          <p:nvPr/>
        </p:nvSpPr>
        <p:spPr>
          <a:xfrm>
            <a:off x="4572000" y="3650525"/>
            <a:ext cx="1286400" cy="52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idx="1" type="body"/>
          </p:nvPr>
        </p:nvSpPr>
        <p:spPr>
          <a:xfrm>
            <a:off x="4753150" y="3730775"/>
            <a:ext cx="12348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Write to File</a:t>
            </a:r>
            <a:endParaRPr sz="1100">
              <a:solidFill>
                <a:srgbClr val="FFFFFF"/>
              </a:solidFill>
            </a:endParaRPr>
          </a:p>
        </p:txBody>
      </p:sp>
      <p:sp>
        <p:nvSpPr>
          <p:cNvPr id="289" name="Google Shape;289;p22"/>
          <p:cNvSpPr/>
          <p:nvPr/>
        </p:nvSpPr>
        <p:spPr>
          <a:xfrm>
            <a:off x="1534025" y="1347000"/>
            <a:ext cx="1130400" cy="46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txBox="1"/>
          <p:nvPr>
            <p:ph idx="1" type="body"/>
          </p:nvPr>
        </p:nvSpPr>
        <p:spPr>
          <a:xfrm>
            <a:off x="1522075" y="1397400"/>
            <a:ext cx="1234800" cy="3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Command Line</a:t>
            </a:r>
            <a:endParaRPr sz="1100">
              <a:solidFill>
                <a:srgbClr val="FFFFFF"/>
              </a:solidFill>
            </a:endParaRPr>
          </a:p>
        </p:txBody>
      </p:sp>
      <p:sp>
        <p:nvSpPr>
          <p:cNvPr id="291" name="Google Shape;291;p22"/>
          <p:cNvSpPr/>
          <p:nvPr/>
        </p:nvSpPr>
        <p:spPr>
          <a:xfrm>
            <a:off x="2664425" y="1487550"/>
            <a:ext cx="5574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2" name="Google Shape;292;p22"/>
          <p:cNvSpPr/>
          <p:nvPr/>
        </p:nvSpPr>
        <p:spPr>
          <a:xfrm>
            <a:off x="4023125" y="1476475"/>
            <a:ext cx="9375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3" name="Google Shape;293;p22"/>
          <p:cNvSpPr/>
          <p:nvPr/>
        </p:nvSpPr>
        <p:spPr>
          <a:xfrm rot="10800000">
            <a:off x="4023125" y="1709875"/>
            <a:ext cx="9375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4" name="Google Shape;294;p22"/>
          <p:cNvSpPr/>
          <p:nvPr/>
        </p:nvSpPr>
        <p:spPr>
          <a:xfrm rot="10800000">
            <a:off x="2910225" y="1728926"/>
            <a:ext cx="302700" cy="794100"/>
          </a:xfrm>
          <a:prstGeom prst="bentUpArrow">
            <a:avLst>
              <a:gd fmla="val 25000" name="adj1"/>
              <a:gd fmla="val 25799"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3565250" y="2635125"/>
            <a:ext cx="4959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6" name="Google Shape;296;p22"/>
          <p:cNvSpPr/>
          <p:nvPr/>
        </p:nvSpPr>
        <p:spPr>
          <a:xfrm rot="10800000">
            <a:off x="3555050" y="2815775"/>
            <a:ext cx="4959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7" name="Google Shape;297;p22"/>
          <p:cNvSpPr/>
          <p:nvPr/>
        </p:nvSpPr>
        <p:spPr>
          <a:xfrm rot="5400000">
            <a:off x="2054700" y="3333775"/>
            <a:ext cx="954600" cy="398400"/>
          </a:xfrm>
          <a:prstGeom prst="bentUpArrow">
            <a:avLst>
              <a:gd fmla="val 25000" name="adj1"/>
              <a:gd fmla="val 25799" name="adj2"/>
              <a:gd fmla="val 2500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4017600" y="3857775"/>
            <a:ext cx="557400" cy="1473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9" name="Google Shape;299;p22"/>
          <p:cNvSpPr/>
          <p:nvPr/>
        </p:nvSpPr>
        <p:spPr>
          <a:xfrm>
            <a:off x="5363500" y="2163025"/>
            <a:ext cx="1286400" cy="370800"/>
          </a:xfrm>
          <a:prstGeom prst="uturnArrow">
            <a:avLst>
              <a:gd fmla="val 25000" name="adj1"/>
              <a:gd fmla="val 25000" name="adj2"/>
              <a:gd fmla="val 25000" name="adj3"/>
              <a:gd fmla="val 43750" name="adj4"/>
              <a:gd fmla="val 75000" name="adj5"/>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rot="10800000">
            <a:off x="5363350" y="2963125"/>
            <a:ext cx="1251900" cy="370800"/>
          </a:xfrm>
          <a:prstGeom prst="uturnArrow">
            <a:avLst>
              <a:gd fmla="val 25000" name="adj1"/>
              <a:gd fmla="val 25000" name="adj2"/>
              <a:gd fmla="val 25000" name="adj3"/>
              <a:gd fmla="val 43750" name="adj4"/>
              <a:gd fmla="val 75000" name="adj5"/>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Python 3.6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3"/>
          <p:cNvSpPr txBox="1"/>
          <p:nvPr>
            <p:ph type="title"/>
          </p:nvPr>
        </p:nvSpPr>
        <p:spPr>
          <a:xfrm>
            <a:off x="1346575" y="352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contigAssembler()</a:t>
            </a:r>
            <a:endParaRPr/>
          </a:p>
        </p:txBody>
      </p:sp>
      <p:pic>
        <p:nvPicPr>
          <p:cNvPr id="307" name="Google Shape;307;p23"/>
          <p:cNvPicPr preferRelativeResize="0"/>
          <p:nvPr/>
        </p:nvPicPr>
        <p:blipFill>
          <a:blip r:embed="rId3">
            <a:alphaModFix/>
          </a:blip>
          <a:stretch>
            <a:fillRect/>
          </a:stretch>
        </p:blipFill>
        <p:spPr>
          <a:xfrm>
            <a:off x="5434300" y="1138475"/>
            <a:ext cx="3016600" cy="2943850"/>
          </a:xfrm>
          <a:prstGeom prst="rect">
            <a:avLst/>
          </a:prstGeom>
          <a:noFill/>
          <a:ln>
            <a:noFill/>
          </a:ln>
        </p:spPr>
      </p:pic>
      <p:sp>
        <p:nvSpPr>
          <p:cNvPr id="308" name="Google Shape;308;p23"/>
          <p:cNvSpPr txBox="1"/>
          <p:nvPr>
            <p:ph idx="1" type="body"/>
          </p:nvPr>
        </p:nvSpPr>
        <p:spPr>
          <a:xfrm>
            <a:off x="1902650" y="1363788"/>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solidFill>
                  <a:srgbClr val="FFFFFF"/>
                </a:solidFill>
              </a:rPr>
              <a:t>Sole purpose is to construct contigs.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Optimized using Tail Recursion</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Inspired by string alignment</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Checks both possible overlap directions</a:t>
            </a:r>
            <a:endParaRPr>
              <a:solidFill>
                <a:srgbClr val="FFFFFF"/>
              </a:solidFill>
            </a:endParaRPr>
          </a:p>
          <a:p>
            <a:pPr indent="-298450" lvl="2" marL="1371600" rtl="0" algn="l">
              <a:spcBef>
                <a:spcPts val="0"/>
              </a:spcBef>
              <a:spcAft>
                <a:spcPts val="0"/>
              </a:spcAft>
              <a:buClr>
                <a:srgbClr val="FFFFFF"/>
              </a:buClr>
              <a:buSzPts val="1100"/>
              <a:buChar char="■"/>
            </a:pPr>
            <a:r>
              <a:rPr lang="en-GB">
                <a:solidFill>
                  <a:srgbClr val="FFFFFF"/>
                </a:solidFill>
              </a:rPr>
              <a:t>end(A) + start(B)</a:t>
            </a:r>
            <a:endParaRPr>
              <a:solidFill>
                <a:srgbClr val="FFFFFF"/>
              </a:solidFill>
            </a:endParaRPr>
          </a:p>
          <a:p>
            <a:pPr indent="-298450" lvl="2" marL="1371600" rtl="0" algn="l">
              <a:spcBef>
                <a:spcPts val="0"/>
              </a:spcBef>
              <a:spcAft>
                <a:spcPts val="0"/>
              </a:spcAft>
              <a:buClr>
                <a:srgbClr val="FFFFFF"/>
              </a:buClr>
              <a:buSzPts val="1100"/>
              <a:buChar char="■"/>
            </a:pPr>
            <a:r>
              <a:rPr lang="en-GB">
                <a:solidFill>
                  <a:srgbClr val="FFFFFF"/>
                </a:solidFill>
              </a:rPr>
              <a:t>end(B) + start(A)</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4"/>
          <p:cNvSpPr txBox="1"/>
          <p:nvPr>
            <p:ph type="title"/>
          </p:nvPr>
        </p:nvSpPr>
        <p:spPr>
          <a:xfrm>
            <a:off x="1297500" y="361050"/>
            <a:ext cx="63891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contigAssembler()</a:t>
            </a:r>
            <a:endParaRPr/>
          </a:p>
        </p:txBody>
      </p:sp>
      <p:sp>
        <p:nvSpPr>
          <p:cNvPr id="314" name="Google Shape;314;p24"/>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a:t>
            </a:r>
            <a:endParaRPr/>
          </a:p>
        </p:txBody>
      </p:sp>
      <p:sp>
        <p:nvSpPr>
          <p:cNvPr id="315" name="Google Shape;315;p24"/>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latin typeface="Arial"/>
                <a:ea typeface="Arial"/>
                <a:cs typeface="Arial"/>
                <a:sym typeface="Arial"/>
              </a:rPr>
              <a:t>The controller functions makes two calls to contigAssembler() using reads A and B, two calls are performed for a ‘rightward’ and ‘leftward’ alignment.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Function operates by comparing the same indices of both strings, i.e. if A[i] == B[i].</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If these two chars are not a match, a dash is prepended to either string A or B, based on the alignment direction. The function is “recursively” called with the new strings. This is done in a while loop in order to facilitate tail recursion.</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 function parses through the dashes until it reaches a non-dashed character, then resumes character comparisons. The comparisons stop as soon as there is no match.</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A visual representation of how the alignment occurs, produced by the console during debugging:</a:t>
            </a:r>
            <a:endParaRPr>
              <a:latin typeface="Arial"/>
              <a:ea typeface="Arial"/>
              <a:cs typeface="Arial"/>
              <a:sym typeface="Arial"/>
            </a:endParaRPr>
          </a:p>
          <a:p>
            <a:pPr indent="-298450" lvl="1" marL="1371600" rtl="0" algn="l">
              <a:spcBef>
                <a:spcPts val="0"/>
              </a:spcBef>
              <a:spcAft>
                <a:spcPts val="0"/>
              </a:spcAft>
              <a:buSzPts val="1100"/>
              <a:buFont typeface="Arial"/>
              <a:buChar char="○"/>
            </a:pPr>
            <a:r>
              <a:rPr lang="en-GB">
                <a:latin typeface="Arial"/>
                <a:ea typeface="Arial"/>
                <a:cs typeface="Arial"/>
                <a:sym typeface="Arial"/>
              </a:rPr>
              <a:t>Str A:  - - - - - - - - - - - - AATCCCCGTACATGTTGTTA</a:t>
            </a:r>
            <a:endParaRPr>
              <a:latin typeface="Arial"/>
              <a:ea typeface="Arial"/>
              <a:cs typeface="Arial"/>
              <a:sym typeface="Arial"/>
            </a:endParaRPr>
          </a:p>
          <a:p>
            <a:pPr indent="-298450" lvl="1" marL="1371600" rtl="0" algn="l">
              <a:spcBef>
                <a:spcPts val="0"/>
              </a:spcBef>
              <a:spcAft>
                <a:spcPts val="0"/>
              </a:spcAft>
              <a:buSzPts val="1100"/>
              <a:buFont typeface="Arial"/>
              <a:buChar char="○"/>
            </a:pPr>
            <a:r>
              <a:rPr lang="en-GB">
                <a:latin typeface="Arial"/>
                <a:ea typeface="Arial"/>
                <a:cs typeface="Arial"/>
                <a:sym typeface="Arial"/>
              </a:rPr>
              <a:t>Str B: GCGCCTTGGCTAATCCCCGT</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
        <p:nvSpPr>
          <p:cNvPr id="316" name="Google Shape;316;p24"/>
          <p:cNvSpPr/>
          <p:nvPr/>
        </p:nvSpPr>
        <p:spPr>
          <a:xfrm>
            <a:off x="4173825" y="4182650"/>
            <a:ext cx="98100" cy="172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5017875" y="4182650"/>
            <a:ext cx="98100" cy="172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txBox="1"/>
          <p:nvPr>
            <p:ph idx="1" type="body"/>
          </p:nvPr>
        </p:nvSpPr>
        <p:spPr>
          <a:xfrm>
            <a:off x="4095275" y="4282025"/>
            <a:ext cx="1198500" cy="2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Overlap Region</a:t>
            </a:r>
            <a:endParaRPr sz="11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5"/>
          <p:cNvSpPr txBox="1"/>
          <p:nvPr>
            <p:ph type="title"/>
          </p:nvPr>
        </p:nvSpPr>
        <p:spPr>
          <a:xfrm>
            <a:off x="1297500" y="361050"/>
            <a:ext cx="63891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 Overview: contigAssembler()</a:t>
            </a:r>
            <a:endParaRPr/>
          </a:p>
        </p:txBody>
      </p:sp>
      <p:sp>
        <p:nvSpPr>
          <p:cNvPr id="324" name="Google Shape;324;p25"/>
          <p:cNvSpPr txBox="1"/>
          <p:nvPr>
            <p:ph idx="1" type="body"/>
          </p:nvPr>
        </p:nvSpPr>
        <p:spPr>
          <a:xfrm>
            <a:off x="1374050" y="822975"/>
            <a:ext cx="7038900" cy="3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Operational Details</a:t>
            </a:r>
            <a:endParaRPr/>
          </a:p>
        </p:txBody>
      </p:sp>
      <p:sp>
        <p:nvSpPr>
          <p:cNvPr id="325" name="Google Shape;325;p25"/>
          <p:cNvSpPr txBox="1"/>
          <p:nvPr>
            <p:ph idx="1" type="body"/>
          </p:nvPr>
        </p:nvSpPr>
        <p:spPr>
          <a:xfrm>
            <a:off x="1297500" y="1428550"/>
            <a:ext cx="7038900" cy="2918700"/>
          </a:xfrm>
          <a:prstGeom prst="rect">
            <a:avLst/>
          </a:prstGeom>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chemeClr val="lt1"/>
              </a:buClr>
              <a:buSzPts val="1300"/>
              <a:buFont typeface="Lato"/>
              <a:buChar char="●"/>
            </a:pPr>
            <a:r>
              <a:rPr lang="en-GB">
                <a:latin typeface="Arial"/>
                <a:ea typeface="Arial"/>
                <a:cs typeface="Arial"/>
                <a:sym typeface="Arial"/>
              </a:rPr>
              <a:t>As illustrated in the previous slide, as soon as an overlap is found, by nature of the algorithm, it is the longest overlap possible between the two sequences.</a:t>
            </a:r>
            <a:endParaRPr>
              <a:latin typeface="Arial"/>
              <a:ea typeface="Arial"/>
              <a:cs typeface="Arial"/>
              <a:sym typeface="Arial"/>
            </a:endParaRPr>
          </a:p>
          <a:p>
            <a:pPr indent="0" lvl="0" marL="13716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